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8" r:id="rId4"/>
    <p:sldId id="274" r:id="rId5"/>
    <p:sldId id="279" r:id="rId6"/>
    <p:sldId id="261" r:id="rId7"/>
    <p:sldId id="282" r:id="rId8"/>
    <p:sldId id="290" r:id="rId9"/>
    <p:sldId id="291" r:id="rId10"/>
    <p:sldId id="267" r:id="rId11"/>
    <p:sldId id="273" r:id="rId12"/>
    <p:sldId id="288" r:id="rId13"/>
    <p:sldId id="286" r:id="rId14"/>
    <p:sldId id="276" r:id="rId15"/>
    <p:sldId id="287" r:id="rId16"/>
    <p:sldId id="278" r:id="rId17"/>
    <p:sldId id="268" r:id="rId18"/>
    <p:sldId id="269" r:id="rId19"/>
    <p:sldId id="275" r:id="rId20"/>
    <p:sldId id="271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D8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63" autoAdjust="0"/>
    <p:restoredTop sz="94714" autoAdjust="0"/>
  </p:normalViewPr>
  <p:slideViewPr>
    <p:cSldViewPr>
      <p:cViewPr>
        <p:scale>
          <a:sx n="86" d="100"/>
          <a:sy n="86" d="100"/>
        </p:scale>
        <p:origin x="-111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AF4763F-DB3D-4F61-84F9-993A92601377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EF5D58E-E119-4F79-B376-6901F86C8C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7686B4-823B-45F2-B395-0ED8D326ED56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1101725" y="695325"/>
            <a:ext cx="46545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SCOLA’s uplink satellite,</a:t>
            </a:r>
            <a:r>
              <a:rPr lang="en-US" baseline="0" dirty="0" smtClean="0"/>
              <a:t> Galaxy 25, is located at 97 degrees 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5D58E-E119-4F79-B376-6901F86C8CD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5D58E-E119-4F79-B376-6901F86C8CD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an NDIIP</a:t>
            </a:r>
            <a:r>
              <a:rPr lang="en-US" baseline="0" dirty="0" smtClean="0"/>
              <a:t> partner SCOLA began development of its Digital Archive in 2006.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5D58E-E119-4F79-B376-6901F86C8CD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Move to under picture of hard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008C5A-C127-4D11-BFA9-D00E301816B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Continuall 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BCCB41-E510-43AE-826B-BD03D8E8A56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5E057-F93F-44B6-BB75-092C4E758BE8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EF9C2-323C-40AC-9C00-9E044BC8E7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15E42-5279-4A00-A156-64F27DADB2DA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4BBC7-9A47-4A16-B7E1-49F66C7C60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4A1C6-CD87-4989-874D-041BA88D9440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B6359-D0CE-479F-B3F4-543483285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382E7-1C6F-4342-AD44-410A46999C90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1D311-0B4B-4121-9A96-7535C7FE7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2B1AC-C756-4A65-AF00-C7B79E464D96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07E7F-A9C2-4ACA-96F9-2FF61CB9C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C14E7-FB1E-4EFA-B95A-988201549DF8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A8330-0966-412A-BA1A-CA2BC763D0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B9CF6-CB77-48B3-A09E-5F094A07ADC2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76379-52AC-4CDF-8D96-D7BF4A299E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219A8-225D-4BC1-9691-02BCE1D93ACB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F7480-4002-4A20-BE34-6679176AD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BBE0A-CE39-4C60-A839-2D69D0EA545C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22160-A257-43EA-919C-E89A567465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08C1B-2C25-4BC9-A9B3-61EF4B101F16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96FD4-1894-4DC7-B3F1-BF8E04FD6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CD6EB-27AC-4972-AFF9-9F8A76C238C1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C22CA-D41F-4E78-8173-C8C3F66D6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B11F6B2-B87D-451E-835E-CEB8FA4B59D4}" type="datetimeFigureOut">
              <a:rPr lang="en-US"/>
              <a:pPr>
                <a:defRPr/>
              </a:pPr>
              <a:t>7/7/2008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4E3B6D0-78EC-411E-9E84-41B4F57754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Content\Desktop\germany%20sample.avi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Content\Desktop\Digital%20Archive%20Video\Digital%20Archive%20Video.wm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1026" name="Picture 2" descr="C:\Users\Content\Desktop\NDIIPP Presentation\Slides\Dish Arra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52400"/>
            <a:ext cx="9144000" cy="7010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53" name="TextBox 4"/>
          <p:cNvSpPr txBox="1">
            <a:spLocks noChangeArrowheads="1"/>
          </p:cNvSpPr>
          <p:nvPr/>
        </p:nvSpPr>
        <p:spPr bwMode="auto">
          <a:xfrm>
            <a:off x="7391400" y="381000"/>
            <a:ext cx="8763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54" name="Rectangle 8"/>
          <p:cNvSpPr>
            <a:spLocks noChangeArrowheads="1"/>
          </p:cNvSpPr>
          <p:nvPr/>
        </p:nvSpPr>
        <p:spPr bwMode="auto">
          <a:xfrm>
            <a:off x="4313238" y="4876800"/>
            <a:ext cx="4221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42D81"/>
                </a:solidFill>
                <a:latin typeface="Times New Roman" pitchFamily="18" charset="0"/>
              </a:rPr>
              <a:t>SCOLA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i="1" dirty="0" smtClean="0">
                <a:solidFill>
                  <a:srgbClr val="002060"/>
                </a:solidFill>
              </a:rPr>
              <a:t>The </a:t>
            </a:r>
            <a:r>
              <a:rPr lang="en-US" sz="3600" b="1" i="1" dirty="0" smtClean="0">
                <a:solidFill>
                  <a:srgbClr val="002060"/>
                </a:solidFill>
              </a:rPr>
              <a:t>Philosophy Behind </a:t>
            </a:r>
            <a:r>
              <a:rPr lang="en-US" sz="3600" b="1" i="1" dirty="0" smtClean="0">
                <a:solidFill>
                  <a:srgbClr val="002060"/>
                </a:solidFill>
              </a:rPr>
              <a:t>SCOLA’s Archive</a:t>
            </a:r>
          </a:p>
        </p:txBody>
      </p:sp>
      <p:sp>
        <p:nvSpPr>
          <p:cNvPr id="13315" name="Content Placeholder 3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89560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4000" dirty="0" smtClean="0"/>
              <a:t>   SCOLA’s archival philosophy is to preserve world history in a technically-accessible way in support of language and cultural learning endeavors. We support language research and education, and are mission-driven to use technology to its fullest.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Re-Living </a:t>
            </a:r>
            <a:r>
              <a:rPr lang="en-US" dirty="0" smtClean="0"/>
              <a:t>History</a:t>
            </a:r>
          </a:p>
        </p:txBody>
      </p:sp>
      <p:pic>
        <p:nvPicPr>
          <p:cNvPr id="4" name="germany sample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0" y="1576388"/>
            <a:ext cx="6096000" cy="4572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124200"/>
            <a:ext cx="8229600" cy="914400"/>
          </a:xfrm>
        </p:spPr>
        <p:txBody>
          <a:bodyPr/>
          <a:lstStyle/>
          <a:p>
            <a:pPr>
              <a:buNone/>
            </a:pPr>
            <a:r>
              <a:rPr lang="en-US" sz="4600" i="1" dirty="0" smtClean="0"/>
              <a:t>So, how much should we archive?</a:t>
            </a:r>
            <a:endParaRPr lang="en-US" sz="4600" i="1" dirty="0"/>
          </a:p>
        </p:txBody>
      </p:sp>
      <p:pic>
        <p:nvPicPr>
          <p:cNvPr id="4" name="Picture 3" descr="SCOLA_heade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Content\Desktop\NDIIPP Presentation\Slides\tapes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0"/>
            <a:ext cx="5141713" cy="6855619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" name="Content Placeholder 3" descr="TapesToRe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ln w="88900" cap="sq"/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1267" y="-1"/>
            <a:ext cx="9195267" cy="68901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 </a:t>
            </a:r>
            <a:endParaRPr lang="en-US" dirty="0" smtClean="0"/>
          </a:p>
        </p:txBody>
      </p:sp>
      <p:pic>
        <p:nvPicPr>
          <p:cNvPr id="17411" name="Content Placeholder 3" descr="Tapes26Apr07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71600" y="0"/>
            <a:ext cx="6361540" cy="68669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dirty="0" smtClean="0">
                <a:solidFill>
                  <a:srgbClr val="7030A0"/>
                </a:solidFill>
              </a:rPr>
              <a:t>Who are our end-users?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None/>
            </a:pPr>
            <a:r>
              <a:rPr lang="en-US" dirty="0" smtClean="0"/>
              <a:t>Language schools</a:t>
            </a:r>
          </a:p>
          <a:p>
            <a:pPr algn="ctr" eaLnBrk="1" hangingPunct="1">
              <a:buNone/>
            </a:pPr>
            <a:r>
              <a:rPr lang="en-US" dirty="0" smtClean="0"/>
              <a:t>International businesses</a:t>
            </a:r>
          </a:p>
          <a:p>
            <a:pPr algn="ctr" eaLnBrk="1" hangingPunct="1">
              <a:buNone/>
            </a:pPr>
            <a:r>
              <a:rPr lang="en-US" dirty="0" smtClean="0"/>
              <a:t>Educators</a:t>
            </a:r>
          </a:p>
          <a:p>
            <a:pPr algn="ctr" eaLnBrk="1" hangingPunct="1">
              <a:buNone/>
            </a:pPr>
            <a:r>
              <a:rPr lang="en-US" dirty="0" smtClean="0"/>
              <a:t>Libraries</a:t>
            </a:r>
          </a:p>
          <a:p>
            <a:pPr algn="ctr" eaLnBrk="1" hangingPunct="1">
              <a:buNone/>
            </a:pPr>
            <a:r>
              <a:rPr lang="en-US" dirty="0" smtClean="0"/>
              <a:t>Researchers</a:t>
            </a:r>
          </a:p>
          <a:p>
            <a:pPr algn="ctr" eaLnBrk="1" hangingPunct="1">
              <a:buNone/>
            </a:pPr>
            <a:r>
              <a:rPr lang="en-US" dirty="0" smtClean="0"/>
              <a:t>Archivists</a:t>
            </a:r>
          </a:p>
          <a:p>
            <a:pPr algn="ctr" eaLnBrk="1" hangingPunct="1">
              <a:buNone/>
            </a:pPr>
            <a:r>
              <a:rPr lang="en-US" dirty="0" smtClean="0"/>
              <a:t>Individual affiliates</a:t>
            </a:r>
          </a:p>
          <a:p>
            <a:pPr algn="ctr" eaLnBrk="1" hangingPunct="1">
              <a:buNone/>
            </a:pPr>
            <a:r>
              <a:rPr lang="en-US" dirty="0" smtClean="0"/>
              <a:t>Partners-in-promotion</a:t>
            </a:r>
          </a:p>
          <a:p>
            <a:pPr eaLnBrk="1" hangingPunct="1"/>
            <a:endParaRPr 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dirty="0" smtClean="0">
                <a:solidFill>
                  <a:schemeClr val="accent4">
                    <a:lumMod val="50000"/>
                  </a:schemeClr>
                </a:solidFill>
              </a:rPr>
              <a:t>The Future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Channel 7 </a:t>
            </a:r>
            <a:r>
              <a:rPr lang="en-US" sz="2800" dirty="0" smtClean="0"/>
              <a:t>will feature </a:t>
            </a:r>
            <a:r>
              <a:rPr lang="en-US" sz="2800" dirty="0" smtClean="0"/>
              <a:t>South Asian </a:t>
            </a:r>
            <a:r>
              <a:rPr lang="en-US" sz="2800" dirty="0" smtClean="0"/>
              <a:t>programming and </a:t>
            </a:r>
            <a:r>
              <a:rPr lang="en-US" sz="2800" dirty="0" smtClean="0"/>
              <a:t>is projected to begin broadcasting October 1, 2008.  The expanded archival content will include languages and dialects rarely heard outside their countries of origin.</a:t>
            </a:r>
          </a:p>
          <a:p>
            <a:pPr eaLnBrk="1" hangingPunct="1">
              <a:defRPr/>
            </a:pPr>
            <a:r>
              <a:rPr lang="en-US" sz="2800" dirty="0" smtClean="0"/>
              <a:t>SCOLA’s </a:t>
            </a:r>
            <a:r>
              <a:rPr lang="en-US" sz="2800" dirty="0" smtClean="0"/>
              <a:t>“</a:t>
            </a:r>
            <a:r>
              <a:rPr lang="en-US" sz="2800" b="1" i="1" dirty="0" smtClean="0">
                <a:solidFill>
                  <a:srgbClr val="142D81"/>
                </a:solidFill>
              </a:rPr>
              <a:t>Global Marketplace”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</a:rPr>
              <a:t>; </a:t>
            </a:r>
            <a:r>
              <a:rPr lang="en-US" sz="2800" dirty="0" smtClean="0"/>
              <a:t>“virtually visit, tour and shop the world.”</a:t>
            </a:r>
            <a:endParaRPr lang="en-US" sz="2800" i="1" dirty="0" smtClean="0"/>
          </a:p>
          <a:p>
            <a:pPr eaLnBrk="1" hangingPunct="1">
              <a:defRPr/>
            </a:pPr>
            <a:r>
              <a:rPr lang="en-US" sz="2800" dirty="0" smtClean="0"/>
              <a:t>Continually adding to our growing list of online services</a:t>
            </a:r>
            <a:r>
              <a:rPr lang="en-US" sz="2800" dirty="0" smtClean="0"/>
              <a:t>:(“</a:t>
            </a:r>
            <a:r>
              <a:rPr lang="en-US" sz="2800" b="1" i="1" dirty="0" smtClean="0">
                <a:solidFill>
                  <a:srgbClr val="142D81"/>
                </a:solidFill>
              </a:rPr>
              <a:t>On </a:t>
            </a:r>
            <a:r>
              <a:rPr lang="en-US" sz="2800" b="1" i="1" dirty="0" smtClean="0">
                <a:solidFill>
                  <a:srgbClr val="142D81"/>
                </a:solidFill>
              </a:rPr>
              <a:t>the </a:t>
            </a:r>
            <a:r>
              <a:rPr lang="en-US" sz="2800" b="1" i="1" dirty="0" smtClean="0">
                <a:solidFill>
                  <a:srgbClr val="142D81"/>
                </a:solidFill>
              </a:rPr>
              <a:t>Street” Videos </a:t>
            </a:r>
            <a:r>
              <a:rPr lang="en-US" sz="2800" i="1" dirty="0" smtClean="0"/>
              <a:t>&amp;</a:t>
            </a:r>
            <a:r>
              <a:rPr lang="en-US" sz="2800" i="1" dirty="0" smtClean="0">
                <a:solidFill>
                  <a:srgbClr val="142D81"/>
                </a:solidFill>
              </a:rPr>
              <a:t>“</a:t>
            </a:r>
            <a:r>
              <a:rPr lang="en-US" sz="2800" b="1" i="1" dirty="0" err="1" smtClean="0">
                <a:solidFill>
                  <a:srgbClr val="142D81"/>
                </a:solidFill>
              </a:rPr>
              <a:t>Insta</a:t>
            </a:r>
            <a:r>
              <a:rPr lang="en-US" sz="2800" b="1" i="1" dirty="0" smtClean="0">
                <a:solidFill>
                  <a:srgbClr val="142D81"/>
                </a:solidFill>
              </a:rPr>
              <a:t>-Classes”).</a:t>
            </a:r>
            <a:endParaRPr lang="en-US" sz="2800" b="1" i="1" dirty="0" smtClean="0">
              <a:solidFill>
                <a:srgbClr val="142D81"/>
              </a:solidFill>
            </a:endParaRPr>
          </a:p>
          <a:p>
            <a:pPr eaLnBrk="1" hangingPunct="1">
              <a:defRPr/>
            </a:pPr>
            <a:r>
              <a:rPr lang="en-US" sz="2800" dirty="0" smtClean="0"/>
              <a:t>SCOLA’s new International Teleport Distribution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" name="Content Placeholder 3" descr="SCOLA-1st-Telepor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91600" cy="6858000"/>
          </a:xfrm>
          <a:ln w="190500" cap="sq">
            <a:solidFill>
              <a:srgbClr val="C8C6BD"/>
            </a:solidFill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1508" name="Picture 4" descr="SCOLA-1st-Telepor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938" y="0"/>
            <a:ext cx="8874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 rtlCol="0">
            <a:normAutofit fontScale="85000" lnSpcReduction="10000"/>
          </a:bodyPr>
          <a:lstStyle/>
          <a:p>
            <a:pPr marL="339725" lvl="1" indent="-339725" eaLnBrk="1" fontAlgn="auto" hangingPunct="1">
              <a:lnSpc>
                <a:spcPct val="93000"/>
              </a:lnSpc>
              <a:spcBef>
                <a:spcPts val="725"/>
              </a:spcBef>
              <a:spcAft>
                <a:spcPts val="0"/>
              </a:spcAft>
              <a:buSzPct val="43000"/>
              <a:buFont typeface="Arial" pitchFamily="34" charset="0"/>
              <a:buBlip>
                <a:blip r:embed="rId2"/>
              </a:buBlip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/>
            </a:pPr>
            <a:endParaRPr lang="en-GB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marL="339725" lvl="1" indent="-339725" eaLnBrk="1" fontAlgn="auto" hangingPunct="1">
              <a:lnSpc>
                <a:spcPct val="93000"/>
              </a:lnSpc>
              <a:spcBef>
                <a:spcPts val="725"/>
              </a:spcBef>
              <a:spcAft>
                <a:spcPts val="0"/>
              </a:spcAft>
              <a:buSzPct val="43000"/>
              <a:buFont typeface="Arial" charset="0"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/>
            </a:pPr>
            <a:r>
              <a:rPr lang="en-GB" sz="52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GB" sz="45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SCOLA </a:t>
            </a:r>
            <a:r>
              <a:rPr lang="en-GB" sz="45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 a content acquirer/provider.  </a:t>
            </a:r>
          </a:p>
          <a:p>
            <a:pPr marL="339725" lvl="1" indent="-339725" algn="ctr" eaLnBrk="1" fontAlgn="auto" hangingPunct="1">
              <a:lnSpc>
                <a:spcPct val="93000"/>
              </a:lnSpc>
              <a:spcBef>
                <a:spcPts val="725"/>
              </a:spcBef>
              <a:spcAft>
                <a:spcPts val="0"/>
              </a:spcAft>
              <a:buSzPct val="43000"/>
              <a:buFont typeface="Arial" charset="0"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/>
            </a:pPr>
            <a:endParaRPr lang="en-GB" i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marL="339725" lvl="1" indent="-339725" eaLnBrk="1" fontAlgn="auto" hangingPunct="1">
              <a:lnSpc>
                <a:spcPct val="93000"/>
              </a:lnSpc>
              <a:spcBef>
                <a:spcPts val="725"/>
              </a:spcBef>
              <a:spcAft>
                <a:spcPts val="0"/>
              </a:spcAft>
              <a:buSzPct val="43000"/>
              <a:buFont typeface="Arial" charset="0"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/>
            </a:pPr>
            <a:r>
              <a:rPr lang="en-GB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</a:t>
            </a:r>
            <a:r>
              <a:rPr lang="en-GB" sz="4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We import and re-transmit electronic </a:t>
            </a:r>
          </a:p>
          <a:p>
            <a:pPr marL="339725" lvl="1" indent="-339725" eaLnBrk="1" fontAlgn="auto" hangingPunct="1">
              <a:lnSpc>
                <a:spcPct val="93000"/>
              </a:lnSpc>
              <a:spcBef>
                <a:spcPts val="725"/>
              </a:spcBef>
              <a:spcAft>
                <a:spcPts val="0"/>
              </a:spcAft>
              <a:buSzPct val="43000"/>
              <a:buFont typeface="Arial" charset="0"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/>
            </a:pPr>
            <a:r>
              <a:rPr lang="en-GB" sz="4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and hard media from 105 countries</a:t>
            </a:r>
          </a:p>
          <a:p>
            <a:pPr marL="339725" lvl="1" indent="-339725" eaLnBrk="1" fontAlgn="auto" hangingPunct="1">
              <a:lnSpc>
                <a:spcPct val="93000"/>
              </a:lnSpc>
              <a:spcBef>
                <a:spcPts val="725"/>
              </a:spcBef>
              <a:spcAft>
                <a:spcPts val="0"/>
              </a:spcAft>
              <a:buSzPct val="43000"/>
              <a:buFont typeface="Arial" charset="0"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/>
            </a:pPr>
            <a:r>
              <a:rPr lang="en-GB" sz="4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in 90 languages from around the world.</a:t>
            </a:r>
          </a:p>
          <a:p>
            <a:pPr marL="339725" lvl="1" indent="-339725" eaLnBrk="1" fontAlgn="auto" hangingPunct="1">
              <a:lnSpc>
                <a:spcPct val="93000"/>
              </a:lnSpc>
              <a:spcBef>
                <a:spcPts val="725"/>
              </a:spcBef>
              <a:spcAft>
                <a:spcPts val="0"/>
              </a:spcAft>
              <a:buSzPct val="43000"/>
              <a:buFont typeface="Arial" charset="0"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/>
            </a:pPr>
            <a:r>
              <a:rPr lang="en-GB" sz="4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Presently, the media is equally split </a:t>
            </a:r>
          </a:p>
          <a:p>
            <a:pPr marL="339725" lvl="1" indent="-339725" eaLnBrk="1" fontAlgn="auto" hangingPunct="1">
              <a:lnSpc>
                <a:spcPct val="93000"/>
              </a:lnSpc>
              <a:spcBef>
                <a:spcPts val="725"/>
              </a:spcBef>
              <a:spcAft>
                <a:spcPts val="0"/>
              </a:spcAft>
              <a:buSzPct val="43000"/>
              <a:buFont typeface="Arial" charset="0"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/>
            </a:pPr>
            <a:r>
              <a:rPr lang="en-GB" sz="4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between satellite/internet downloads</a:t>
            </a:r>
          </a:p>
          <a:p>
            <a:pPr marL="339725" lvl="1" indent="-339725" eaLnBrk="1" fontAlgn="auto" hangingPunct="1">
              <a:lnSpc>
                <a:spcPct val="93000"/>
              </a:lnSpc>
              <a:spcBef>
                <a:spcPts val="725"/>
              </a:spcBef>
              <a:spcAft>
                <a:spcPts val="0"/>
              </a:spcAft>
              <a:buSzPct val="43000"/>
              <a:buFont typeface="Arial" charset="0"/>
              <a:buNone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/>
            </a:pPr>
            <a:r>
              <a:rPr lang="en-GB" sz="4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and hard copy received by courier.</a:t>
            </a:r>
          </a:p>
        </p:txBody>
      </p:sp>
      <p:pic>
        <p:nvPicPr>
          <p:cNvPr id="3076" name="Picture 3" descr="SCOLA_heade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142D81"/>
                </a:solidFill>
              </a:rPr>
              <a:t>SCOLA’S MISSION STATEMENT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i="1" smtClean="0"/>
              <a:t>SCOLA's mission is to help the people of the world learn about one another; their cultures, their languages and their ideologies. SCOLA emphasizes the importance and effectiveness of modern information technology as a tool in overcoming barriers to global understanding and will remain at the forefront of its application</a:t>
            </a:r>
            <a:r>
              <a:rPr lang="en-US" smtClean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3048000" y="396875"/>
            <a:ext cx="60960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87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600" b="1">
                <a:solidFill>
                  <a:srgbClr val="FF6633"/>
                </a:solidFill>
              </a:rPr>
              <a:t>       </a:t>
            </a:r>
            <a:endParaRPr lang="en-GB" sz="4800" b="1">
              <a:solidFill>
                <a:srgbClr val="FF6633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685800" y="1816100"/>
            <a:ext cx="8647113" cy="5013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b="1">
                <a:solidFill>
                  <a:srgbClr val="000000"/>
                </a:solidFill>
              </a:rPr>
              <a:t>Resources by Country: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Afghanistan, Albania, Argentina, Armenia, Austria, Azerbaijan, Bangladesh,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Belarus, Belgium, Bolivia, Bosnia, Botswana, Brazil, Bulgaria, Canada, 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Chile, China, Colombia, Croatia, Cuba, Czech Republic, Dominican Republic,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Ecuador, Egypt, Ethiopia, France, Georgia, Germany, Ghana, Greece, Honduras,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Hungary, Iceland, India, Indonesia, Iran, Iraq, Israel, Italy, Ivory Coast,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Japan, Jordan, Kazakhstan, Kosovo,  Kurdistan, Kyrgyzstan, Latvia,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Lebanon, Liberia, Lithuania, Macedonia, Malawi, Malaysia, Mexico,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Moldova, Myanmar, Nepal, Netherlands, Nigeria, Pakistan, Peru, Philippines(Manila),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Philippines (Pampanga), Philippines (Cebu), Philippines (Jolo), 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Philippines (Zamboanga), Poland,  Portugal, Qatar, Romania, Russia, Saudi Arabia,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Serbia, Sierra Leone, Singapore, Slovakia, Slovenia, Somalia, South Africa,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South Korea, Spain, Spain (Basque), Spain (Catalunya), Spain (Galicia), Sri Lanka,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Sudan, Taiwan, Tajikistan, Tanzania, Thailand, Turkey, Turkmenistan, Uganda,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Ukraine, United Arab Emirates, Uruguay, Uzbekistan, The Vatican, Venezuela,</a:t>
            </a:r>
          </a:p>
          <a:p>
            <a:pPr marL="339725" indent="-339725">
              <a:lnSpc>
                <a:spcPct val="87000"/>
              </a:lnSpc>
              <a:spcBef>
                <a:spcPts val="725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b="1" i="1">
                <a:solidFill>
                  <a:schemeClr val="accent2"/>
                </a:solidFill>
              </a:rPr>
              <a:t>Vietnam and Zambia					</a:t>
            </a:r>
            <a:r>
              <a:rPr lang="en-GB" sz="1600" b="1" i="1">
                <a:solidFill>
                  <a:srgbClr val="000080"/>
                </a:solidFill>
              </a:rPr>
              <a:t>							</a:t>
            </a:r>
            <a:endParaRPr lang="en-GB" sz="800" b="1" i="1">
              <a:solidFill>
                <a:srgbClr val="FF6633"/>
              </a:solidFill>
            </a:endParaRPr>
          </a:p>
        </p:txBody>
      </p:sp>
      <p:pic>
        <p:nvPicPr>
          <p:cNvPr id="4100" name="Picture 4" descr="SCOLA_heade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hangingPunct="1"/>
            <a:r>
              <a:rPr lang="en-US" dirty="0" smtClean="0"/>
              <a:t>I, Satellite</a:t>
            </a:r>
          </a:p>
        </p:txBody>
      </p:sp>
      <p:pic>
        <p:nvPicPr>
          <p:cNvPr id="5123" name="Content Placeholder 3" descr="SatelliteScan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46213" y="1600200"/>
            <a:ext cx="625157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Geostationary Satellites</a:t>
            </a:r>
            <a:endParaRPr lang="en-US" dirty="0" smtClean="0"/>
          </a:p>
        </p:txBody>
      </p:sp>
      <p:pic>
        <p:nvPicPr>
          <p:cNvPr id="6147" name="Content Placeholder 3" descr="SatellitesEarth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66800" y="1676400"/>
            <a:ext cx="6994525" cy="4525963"/>
          </a:xfrm>
        </p:spPr>
      </p:pic>
      <p:cxnSp>
        <p:nvCxnSpPr>
          <p:cNvPr id="5" name="Straight Arrow Connector 4"/>
          <p:cNvCxnSpPr/>
          <p:nvPr/>
        </p:nvCxnSpPr>
        <p:spPr>
          <a:xfrm rot="5400000" flipH="1" flipV="1">
            <a:off x="3581400" y="5410200"/>
            <a:ext cx="685800" cy="6858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8400" y="59436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 are here.</a:t>
            </a:r>
          </a:p>
          <a:p>
            <a:r>
              <a:rPr lang="en-US" sz="1200" dirty="0" smtClean="0"/>
              <a:t>Galaxy 25, 97* West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Global Broadcast Standards</a:t>
            </a:r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1676400"/>
            <a:ext cx="5486400" cy="3733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SCOLA Digital Archive</a:t>
            </a:r>
            <a:endParaRPr lang="en-US" dirty="0" smtClean="0"/>
          </a:p>
        </p:txBody>
      </p:sp>
      <p:pic>
        <p:nvPicPr>
          <p:cNvPr id="5" name="Content Placeholder 4" descr="Digital Archive Screensho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43435" y="1600200"/>
            <a:ext cx="5857129" cy="4525963"/>
          </a:xfrm>
          <a:ln w="88900" cap="sq" cmpd="thickThin">
            <a:solidFill>
              <a:srgbClr val="000000"/>
            </a:solidFill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Archiving Process</a:t>
            </a:r>
            <a:endParaRPr lang="en-US" dirty="0"/>
          </a:p>
        </p:txBody>
      </p:sp>
      <p:pic>
        <p:nvPicPr>
          <p:cNvPr id="6" name="Content Placeholder 5" descr="DA_ProcessOverview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73213"/>
            <a:ext cx="7391400" cy="55847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SCOLA Digital Archive</a:t>
            </a:r>
            <a:endParaRPr lang="en-US" dirty="0"/>
          </a:p>
        </p:txBody>
      </p:sp>
      <p:pic>
        <p:nvPicPr>
          <p:cNvPr id="4" name="Digital Archive Video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1295400"/>
            <a:ext cx="6096000" cy="537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510</Words>
  <Application>Microsoft Office PowerPoint</Application>
  <PresentationFormat>On-screen Show (4:3)</PresentationFormat>
  <Paragraphs>66</Paragraphs>
  <Slides>20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I, Satellite</vt:lpstr>
      <vt:lpstr>Geostationary Satellites</vt:lpstr>
      <vt:lpstr>Global Broadcast Standards</vt:lpstr>
      <vt:lpstr>SCOLA Digital Archive</vt:lpstr>
      <vt:lpstr>Archiving Process</vt:lpstr>
      <vt:lpstr>SCOLA Digital Archive</vt:lpstr>
      <vt:lpstr>The Philosophy Behind SCOLA’s Archive</vt:lpstr>
      <vt:lpstr>Re-Living History</vt:lpstr>
      <vt:lpstr>Slide 12</vt:lpstr>
      <vt:lpstr>Slide 13</vt:lpstr>
      <vt:lpstr>Slide 14</vt:lpstr>
      <vt:lpstr>Slide 15</vt:lpstr>
      <vt:lpstr> </vt:lpstr>
      <vt:lpstr>Who are our end-users?</vt:lpstr>
      <vt:lpstr>The Future</vt:lpstr>
      <vt:lpstr>Slide 19</vt:lpstr>
      <vt:lpstr>SCOLA’S MISSION STATEMENT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Content</dc:creator>
  <cp:lastModifiedBy>Content</cp:lastModifiedBy>
  <cp:revision>76</cp:revision>
  <dcterms:created xsi:type="dcterms:W3CDTF">2008-07-02T19:26:05Z</dcterms:created>
  <dcterms:modified xsi:type="dcterms:W3CDTF">2008-07-07T19:33:07Z</dcterms:modified>
</cp:coreProperties>
</file>